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4" r:id="rId9"/>
    <p:sldId id="1025" r:id="rId10"/>
    <p:sldId id="1027" r:id="rId11"/>
    <p:sldId id="1028" r:id="rId12"/>
    <p:sldId id="1029" r:id="rId13"/>
    <p:sldId id="1031" r:id="rId14"/>
    <p:sldId id="1032" r:id="rId15"/>
    <p:sldId id="1033" r:id="rId16"/>
    <p:sldId id="1034" r:id="rId17"/>
    <p:sldId id="1041" r:id="rId18"/>
    <p:sldId id="1042" r:id="rId19"/>
    <p:sldId id="1057" r:id="rId20"/>
    <p:sldId id="1059" r:id="rId21"/>
    <p:sldId id="1056" r:id="rId22"/>
    <p:sldId id="1044" r:id="rId23"/>
    <p:sldId id="1045" r:id="rId24"/>
    <p:sldId id="1046" r:id="rId25"/>
    <p:sldId id="1047" r:id="rId26"/>
    <p:sldId id="1048" r:id="rId27"/>
    <p:sldId id="1049" r:id="rId28"/>
    <p:sldId id="1050" r:id="rId29"/>
    <p:sldId id="1051" r:id="rId30"/>
    <p:sldId id="1052" r:id="rId31"/>
    <p:sldId id="1053" r:id="rId32"/>
    <p:sldId id="1054" r:id="rId33"/>
    <p:sldId id="1055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47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第七模块提优测评卷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5480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monkey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021263" algn="l"/>
                <a:tab pos="5114925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clever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foolish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helpful</a:t>
            </a:r>
          </a:p>
          <a:p>
            <a:pPr hangingPunct="0">
              <a:spcAft>
                <a:spcPts val="0"/>
              </a:spcAft>
              <a:tabLst>
                <a:tab pos="5021263" algn="l"/>
                <a:tab pos="5114925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can’t the monkey do now?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5114925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 the trees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 a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1602" y="33766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五、选出画线部分发音不同的一项。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oran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441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0602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7056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3858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50285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67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六、选出每组中不同类的一项。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cake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give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fireman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deaf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chicken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dog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1800" y="18633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1800" y="25380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1800" y="31252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1800" y="37749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1800" y="44638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 are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clever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help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a TV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a deaf girl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father is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en-US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helps put out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扑灭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little girl can’t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hurts his 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 helps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33538" y="202642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seful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26854" y="2670017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how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70870" y="3103222"/>
            <a:ext cx="28423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refighter/fireman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35743" y="3941762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ide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62958" y="4446515"/>
            <a:ext cx="6848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ind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woman is deaf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can’t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667250" algn="l"/>
                <a:tab pos="73580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3580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book is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students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667250" algn="l"/>
                <a:tab pos="73580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useful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3580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sit down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7250" algn="l"/>
                <a:tab pos="7358063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aren’t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552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1800" y="31633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1800" y="43916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74333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carry a desk, but 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667250" algn="l"/>
                <a:tab pos="7893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1871663" indent="-1871663">
              <a:spcAft>
                <a:spcPts val="0"/>
              </a:spcAft>
              <a:tabLst>
                <a:tab pos="4667250" algn="l"/>
                <a:tab pos="7893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is the largest city in the UK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667250" algn="l"/>
                <a:tab pos="7893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London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Manchester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Liverpool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tabLst>
                <a:tab pos="4667250" algn="l"/>
                <a:tab pos="7893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know Lu Ban?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1188" hangingPunct="0">
              <a:spcAft>
                <a:spcPts val="0"/>
              </a:spcAft>
              <a:tabLst>
                <a:tab pos="4667250" algn="l"/>
                <a:tab pos="7893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667250" algn="l"/>
                <a:tab pos="7893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doctor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scientist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carpenter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木匠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5652" y="2423456"/>
            <a:ext cx="2488632" cy="419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772" y="4378330"/>
            <a:ext cx="3108102" cy="4306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82638" y="109380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1800" y="23787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4146695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0565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九、从方框中选出与下列句子相对应的答语。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have a dog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swim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some rice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milk do you want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help me carry the bag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23398" y="2023344"/>
            <a:ext cx="3384376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675063" algn="l"/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Half a kilo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　　　 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      </a:t>
            </a:r>
            <a:endParaRPr lang="en-US" altLang="zh-CN" b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675063" algn="l"/>
                <a:tab pos="4591050" algn="l"/>
              </a:tabLst>
            </a:pP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Sorry, we can’t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675063" algn="l"/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Sure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0" smtClean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675063" algn="l"/>
                <a:tab pos="4591050" algn="l"/>
              </a:tabLst>
            </a:pP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No, I can’t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3675063" algn="l"/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Yes, please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1800" y="20923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1800" y="270385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1800" y="33479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1800" y="39323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1800" y="46203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walk to the park this evening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person is blind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can’t hear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old man can’t sit down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90122" y="2481277"/>
            <a:ext cx="4193716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Can you swim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A young girl helps him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Yes, you can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This man is deaf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He can’t see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7117" y="187212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8990" y="31581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0346" y="37796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7936" y="44476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4012" y="4937730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十一、按要求完成下列各题。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girl can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 the blind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合并为一句话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268736"/>
            <a:ext cx="377859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What can this girl do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8582" y="3534976"/>
            <a:ext cx="46201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Who helped the blind man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828" y="4808476"/>
            <a:ext cx="34915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can’t sing or dance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含有情态动词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的否定句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没有人称和数的变化。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的否定形式为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cannot,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缩略形式为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其后接动词原形。含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的否定陈述句句型结构为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。例如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Tina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speak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蒂娜英语说得不好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183" y="836712"/>
            <a:ext cx="1854592" cy="55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98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64a.jpg" descr="id:21474898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031901"/>
            <a:ext cx="1557888" cy="1419456"/>
          </a:xfrm>
          <a:prstGeom prst="rect">
            <a:avLst/>
          </a:prstGeom>
        </p:spPr>
      </p:pic>
      <p:pic>
        <p:nvPicPr>
          <p:cNvPr id="5" name="q64b.jpg" descr="id:21474898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55317" y="4178320"/>
            <a:ext cx="1949764" cy="1273037"/>
          </a:xfrm>
          <a:prstGeom prst="rect">
            <a:avLst/>
          </a:prstGeom>
        </p:spPr>
      </p:pic>
      <p:pic>
        <p:nvPicPr>
          <p:cNvPr id="6" name="q64c.jpg" descr="id:21474899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90698" y="4021319"/>
            <a:ext cx="1034572" cy="1419456"/>
          </a:xfrm>
          <a:prstGeom prst="rect">
            <a:avLst/>
          </a:prstGeom>
        </p:spPr>
      </p:pic>
      <p:pic>
        <p:nvPicPr>
          <p:cNvPr id="7" name="q64d.jpg" descr="id:214748990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53093" y="4021319"/>
            <a:ext cx="1497586" cy="1419456"/>
          </a:xfrm>
          <a:prstGeom prst="rect">
            <a:avLst/>
          </a:prstGeom>
        </p:spPr>
      </p:pic>
      <p:pic>
        <p:nvPicPr>
          <p:cNvPr id="8" name="q64e.jpg" descr="id:214748991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79498" y="4021319"/>
            <a:ext cx="1473465" cy="141945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44646" y="2058775"/>
            <a:ext cx="11502056" cy="1303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096000" algn="l"/>
              </a:tabLs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swim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 can help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you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fly in the sky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6096000" algn="l"/>
              </a:tabLs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I can read a book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	4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draw a picture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5936" y="3303202"/>
            <a:ext cx="6092825" cy="65684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ride a bike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45766" y="558924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2638" y="560485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12349" y="559691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21677" y="5589692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215161" y="559691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196752"/>
            <a:ext cx="11459670" cy="26776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将含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的肯定句改为否定句只需要将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即可。例如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我能读这本书。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我不能读这本书。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53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22278"/>
            <a:ext cx="11485848" cy="130753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can ride a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3826" y="2906360"/>
            <a:ext cx="42963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Can Lingling ride a bike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03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8936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Blind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there were four blind men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wanted to know what elephants looked like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of the blindness, they could only touch the elephant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fat blind man touched the elephant’s ivory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象牙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“Oh, I see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 is big, thick and smooth, just like the carrots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  <a:p>
            <a:pPr lvl="0"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tall blind man touched the elephant’s ear and yelled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大喊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no, no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elephant is a big fan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678" y="1257903"/>
            <a:ext cx="3240360" cy="44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 blind man touched the elephant’s leg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 “You are all wrong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elephant is a pillar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柱子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blind man said, “The elephant is not that big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just like a rope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绳子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touching the elephant’s tail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four blind man were arguing endlessly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争论不休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of them said he himself was right</a:t>
            </a:r>
            <a:r>
              <a:rPr lang="en-US" altLang="zh-CN" sz="27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all know that none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无一人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is right</a:t>
            </a:r>
            <a:r>
              <a:rPr lang="en-US" altLang="zh-CN" sz="27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245.jpg" descr="id:214748996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4508482"/>
            <a:ext cx="1737940" cy="949902"/>
          </a:xfrm>
          <a:prstGeom prst="rect">
            <a:avLst/>
          </a:prstGeom>
        </p:spPr>
      </p:pic>
      <p:pic>
        <p:nvPicPr>
          <p:cNvPr id="5" name="gyy246.jpg" descr="id:214748997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71991" y="4453553"/>
            <a:ext cx="1717304" cy="1061465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4"/>
          <a:stretch>
            <a:fillRect/>
          </a:stretch>
        </p:blipFill>
        <p:spPr>
          <a:xfrm>
            <a:off x="5165894" y="4453553"/>
            <a:ext cx="1685060" cy="1120149"/>
          </a:xfrm>
          <a:prstGeom prst="rect">
            <a:avLst/>
          </a:prstGeom>
        </p:spPr>
      </p:pic>
      <p:pic>
        <p:nvPicPr>
          <p:cNvPr id="7" name="gyy248.jpg" descr="id:214748998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35365" y="4555250"/>
            <a:ext cx="1706341" cy="995043"/>
          </a:xfrm>
          <a:prstGeom prst="rect">
            <a:avLst/>
          </a:prstGeom>
        </p:spPr>
      </p:pic>
      <p:pic>
        <p:nvPicPr>
          <p:cNvPr id="8" name="gyy249.jpg" descr="id:214748999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690188" y="4553567"/>
            <a:ext cx="1430412" cy="96145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306558" y="5380567"/>
            <a:ext cx="36420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1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34029" y="549998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2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366441" y="551851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3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67912" y="551855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5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085135" y="548914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4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 are our good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animals are very useful, especially dogs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like keeping dogs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cities, people keep a dog not only for pleasure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for safety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dog can be a good guard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country, farmers like to keep dogs for pleasure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Besides, some dogs can help farmers look after animals, such as sheep and pigs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Dogs can also be helpful to policemen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Dogs often do important work for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 are really our good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friendly to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6711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dogs in cities, but not in the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cities, people keep a dog for pleasure and safety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92399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9508" y="3454878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98998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4838700" algn="l"/>
                <a:tab pos="4933950" algn="l"/>
                <a:tab pos="76501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both A and B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4838700" algn="l"/>
                <a:tab pos="4933950" algn="l"/>
                <a:tab pos="76501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country,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help farmers look after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4838700" algn="l"/>
                <a:tab pos="4933950" algn="l"/>
                <a:tab pos="76501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sheep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pigs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8" y="24837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8972" y="3617814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9577"/>
            <a:ext cx="11485848" cy="526297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班级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里正在进行宠物情况调查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Meimei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Susan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have a pet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宠物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my pet is a dog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your pet do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dog can help me get my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Also, my dog can play with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your pet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061847"/>
            <a:ext cx="2737495" cy="49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4142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pet is a parrot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parrot do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parrot can do a lot of things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your parrot speak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 can speak both Chinese and English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your parrot sing songs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my parrot can only sing a Chinese song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so clever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阅读对话，选出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各自的宠物。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Susan’s pet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Meimei’s pet is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d132.jpg" descr="id:21474900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30710" y="1853530"/>
            <a:ext cx="1374140" cy="2194560"/>
          </a:xfrm>
          <a:prstGeom prst="rect">
            <a:avLst/>
          </a:prstGeom>
        </p:spPr>
      </p:pic>
      <p:pic>
        <p:nvPicPr>
          <p:cNvPr id="4" name="cd133.jpg" descr="id:214749002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2141562"/>
            <a:ext cx="1318260" cy="1718945"/>
          </a:xfrm>
          <a:prstGeom prst="rect">
            <a:avLst/>
          </a:prstGeom>
        </p:spPr>
      </p:pic>
      <p:pic>
        <p:nvPicPr>
          <p:cNvPr id="5" name="cd134.jpg" descr="id:214749002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71270" y="2248451"/>
            <a:ext cx="1717675" cy="1593850"/>
          </a:xfrm>
          <a:prstGeom prst="rect">
            <a:avLst/>
          </a:prstGeom>
        </p:spPr>
      </p:pic>
      <p:pic>
        <p:nvPicPr>
          <p:cNvPr id="6" name="cd135.jpg" descr="id:214749003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95606" y="2490068"/>
            <a:ext cx="1707515" cy="111061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30882" y="39484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9508" y="4445757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25555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4982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补全你所听到的句子。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clever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 is 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dog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sausage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126096"/>
            <a:ext cx="32480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dog is friendly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994592"/>
            <a:ext cx="34835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Here is your hot dog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0379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9074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147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阅读对话，判断下列句子正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pet can help Susan get her books and play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parrot can only speak Chinese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parrot can sing lots of English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0882" y="234905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6334" y="296734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6760" y="3482424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实际情况，回答问题。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a pet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it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your pet like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it do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46" y="1567354"/>
            <a:ext cx="3317371" cy="4570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5282" y="2609198"/>
            <a:ext cx="7880164" cy="656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Yes, I do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It’s a pet dog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cs typeface="Times New Roman" panose="02020603050405020304" pitchFamily="18" charset="0"/>
              </a:rPr>
              <a:t> </a:t>
            </a:r>
            <a:r>
              <a:rPr lang="zh-CN" altLang="zh-CN" dirty="0" smtClean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891599"/>
            <a:ext cx="1135097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gray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very big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jump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play with me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十五、书面表达。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同学们，你们有自己喜欢的宠物吗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它能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不能做些什么呢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请从下面图片中挑选一种宠物描述一下吧！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：可用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can/can’t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句式。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要求：书写工整规范，条理清晰，不少于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1.jpg" descr="id:2147490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2852936"/>
            <a:ext cx="1536065" cy="1724660"/>
          </a:xfrm>
          <a:prstGeom prst="rect">
            <a:avLst/>
          </a:prstGeom>
        </p:spPr>
      </p:pic>
      <p:pic>
        <p:nvPicPr>
          <p:cNvPr id="4" name="gy2.jpg" descr="id:214749006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31110" y="2852936"/>
            <a:ext cx="1452245" cy="1724660"/>
          </a:xfrm>
          <a:prstGeom prst="rect">
            <a:avLst/>
          </a:prstGeom>
        </p:spPr>
      </p:pic>
      <p:pic>
        <p:nvPicPr>
          <p:cNvPr id="5" name="gy3.jpg" descr="id:214749007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831510" y="2852936"/>
            <a:ext cx="1245870" cy="171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1273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06574" y="1778884"/>
            <a:ext cx="11285414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Lily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I’ve got a cute dog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birthday present from my parents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swim well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also help a lot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often helps my mum look for things and carry bags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can’t sing well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with it after school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dog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7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49825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 helped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firefighters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man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woman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big 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catch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94982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along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row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68588"/>
            <a:ext cx="46281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dog helped the old man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921430"/>
            <a:ext cx="40863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can’t carry the big bag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733256"/>
            <a:ext cx="30940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can’t row a boat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341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0764" y="27911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0764" y="46734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we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you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am not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212976"/>
            <a:ext cx="46490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can swim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Can you swim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3461" y="5746796"/>
            <a:ext cx="307007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like dogs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4960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4349" y="41114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help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kind girl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5363" y="2564904"/>
            <a:ext cx="57583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Who helped this old man sit down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47234"/>
            <a:ext cx="44374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Can we have a dog, Mum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9510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1602" y="34037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898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they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dogs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they are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698448"/>
            <a:ext cx="29129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Are dogs useful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9525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8633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916832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 monkey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eight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do many things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I was young, I couldn’t dance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can dance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solve Maths problems then, but now I can do them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very clever and I can climb the trees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can’t sing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me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old is the monkey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33950" algn="l"/>
                <a:tab pos="8074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seven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six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8074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 the monkey dance when it was young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33950" algn="l"/>
                <a:tab pos="80740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could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it couldn’t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552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3476" y="21488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310385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the monkey do now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read books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speak English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solve Maths problems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5386" y="34441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2860</Words>
  <Application>Microsoft Office PowerPoint</Application>
  <PresentationFormat>自定义</PresentationFormat>
  <Paragraphs>279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458</cp:revision>
  <dcterms:created xsi:type="dcterms:W3CDTF">2020-11-06T05:24:00Z</dcterms:created>
  <dcterms:modified xsi:type="dcterms:W3CDTF">2025-06-15T09:25:23Z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